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92" r:id="rId5"/>
    <p:sldId id="275" r:id="rId6"/>
    <p:sldId id="276" r:id="rId7"/>
    <p:sldId id="277" r:id="rId8"/>
    <p:sldId id="279" r:id="rId9"/>
    <p:sldId id="283" r:id="rId10"/>
    <p:sldId id="293" r:id="rId11"/>
    <p:sldId id="295" r:id="rId12"/>
    <p:sldId id="296" r:id="rId13"/>
    <p:sldId id="288" r:id="rId14"/>
    <p:sldId id="281" r:id="rId15"/>
    <p:sldId id="2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p:scale>
          <a:sx n="75" d="100"/>
          <a:sy n="75" d="100"/>
        </p:scale>
        <p:origin x="540" y="12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4/7/2025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t>4/7/2025</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104157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11</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46472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53774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991236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276345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0C750-1A62-FEE2-1CB8-04B53650F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BAC5F2-6665-DDC7-2EFC-4E61E137710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7DAFD44-A4DF-2BEC-DDC4-87E897679835}"/>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12CDE373-A5DD-5B94-121E-100C80E6B24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dirty="0"/>
          </a:p>
        </p:txBody>
      </p:sp>
    </p:spTree>
    <p:extLst>
      <p:ext uri="{BB962C8B-B14F-4D97-AF65-F5344CB8AC3E}">
        <p14:creationId xmlns:p14="http://schemas.microsoft.com/office/powerpoint/2010/main" val="3703343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0.jpg"/><Relationship Id="rId5" Type="http://schemas.openxmlformats.org/officeDocument/2006/relationships/image" Target="../media/image4.pn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420130" y="952500"/>
            <a:ext cx="6656060" cy="3759924"/>
          </a:xfrm>
        </p:spPr>
        <p:txBody>
          <a:bodyPr/>
          <a:lstStyle/>
          <a:p>
            <a:pPr>
              <a:lnSpc>
                <a:spcPct val="100000"/>
              </a:lnSpc>
              <a:spcBef>
                <a:spcPts val="1000"/>
              </a:spcBef>
            </a:pPr>
            <a:r>
              <a:rPr lang="en-US" sz="3600" b="0" dirty="0">
                <a:latin typeface="Berlin Sans FB" panose="020E0602020502020306" pitchFamily="34" charset="0"/>
                <a:ea typeface="+mn-ea"/>
                <a:cs typeface="+mn-cs"/>
              </a:rPr>
              <a:t>Analysis and Application of Newton’s law of cooling using numerical methods</a:t>
            </a:r>
            <a:br>
              <a:rPr lang="en-US" sz="3600" b="0" dirty="0">
                <a:latin typeface="Berlin Sans FB" panose="020E0602020502020306" pitchFamily="34" charset="0"/>
                <a:ea typeface="+mn-ea"/>
                <a:cs typeface="+mn-cs"/>
              </a:rPr>
            </a:br>
            <a:endParaRPr lang="en-US" sz="3600" b="0" dirty="0">
              <a:latin typeface="Berlin Sans FB" panose="020E0602020502020306" pitchFamily="34" charset="0"/>
              <a:ea typeface="+mn-ea"/>
              <a:cs typeface="+mn-cs"/>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242" y="4105201"/>
            <a:ext cx="1570612" cy="760288"/>
          </a:xfrm>
        </p:spPr>
        <p:txBody>
          <a:bodyPr/>
          <a:lstStyle/>
          <a:p>
            <a:r>
              <a:rPr lang="en-US" dirty="0">
                <a:latin typeface="Berlin Sans FB" panose="020E0602020502020306" pitchFamily="34" charset="0"/>
              </a:rPr>
              <a:t>Numerical Analysis Project</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10497471" y="474113"/>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277021" y="4712424"/>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906BB3AE-95DF-E983-46D4-60423A7EA4E1}"/>
              </a:ext>
            </a:extLst>
          </p:cNvPr>
          <p:cNvPicPr>
            <a:picLocks noChangeAspect="1"/>
          </p:cNvPicPr>
          <p:nvPr/>
        </p:nvPicPr>
        <p:blipFill>
          <a:blip r:embed="rId3"/>
          <a:stretch>
            <a:fillRect/>
          </a:stretch>
        </p:blipFill>
        <p:spPr>
          <a:xfrm>
            <a:off x="56571" y="90000"/>
            <a:ext cx="1253245" cy="1281657"/>
          </a:xfrm>
          <a:prstGeom prst="rect">
            <a:avLst/>
          </a:prstGeom>
        </p:spPr>
      </p:pic>
      <p:sp>
        <p:nvSpPr>
          <p:cNvPr id="8" name="TextBox 7">
            <a:extLst>
              <a:ext uri="{FF2B5EF4-FFF2-40B4-BE49-F238E27FC236}">
                <a16:creationId xmlns:a16="http://schemas.microsoft.com/office/drawing/2014/main" id="{99E7069F-06D7-3310-C000-7069A677F8BB}"/>
              </a:ext>
            </a:extLst>
          </p:cNvPr>
          <p:cNvSpPr txBox="1"/>
          <p:nvPr/>
        </p:nvSpPr>
        <p:spPr>
          <a:xfrm>
            <a:off x="1392599" y="-206233"/>
            <a:ext cx="6098058" cy="1785104"/>
          </a:xfrm>
          <a:prstGeom prst="rect">
            <a:avLst/>
          </a:prstGeom>
          <a:noFill/>
        </p:spPr>
        <p:txBody>
          <a:bodyPr wrap="square">
            <a:spAutoFit/>
          </a:bodyPr>
          <a:lstStyle/>
          <a:p>
            <a:endParaRPr lang="en-US" dirty="0">
              <a:solidFill>
                <a:schemeClr val="accent6"/>
              </a:solidFill>
              <a:latin typeface="Berlin Sans FB" panose="020E0602020502020306" pitchFamily="34" charset="0"/>
            </a:endParaRPr>
          </a:p>
          <a:p>
            <a:r>
              <a:rPr lang="en-US" dirty="0">
                <a:solidFill>
                  <a:schemeClr val="accent6"/>
                </a:solidFill>
                <a:latin typeface="Berlin Sans FB" panose="020E0602020502020306" pitchFamily="34" charset="0"/>
              </a:rPr>
              <a:t>Cairo University</a:t>
            </a:r>
          </a:p>
          <a:p>
            <a:r>
              <a:rPr lang="en-US" dirty="0">
                <a:solidFill>
                  <a:schemeClr val="accent6"/>
                </a:solidFill>
                <a:latin typeface="Berlin Sans FB" panose="020E0602020502020306" pitchFamily="34" charset="0"/>
              </a:rPr>
              <a:t>Faculty of science</a:t>
            </a:r>
          </a:p>
          <a:p>
            <a:r>
              <a:rPr lang="en-US" dirty="0">
                <a:solidFill>
                  <a:schemeClr val="accent6"/>
                </a:solidFill>
                <a:latin typeface="Berlin Sans FB" panose="020E0602020502020306" pitchFamily="34" charset="0"/>
              </a:rPr>
              <a:t>Mathematics Department </a:t>
            </a:r>
          </a:p>
          <a:p>
            <a:r>
              <a:rPr lang="en-US" dirty="0">
                <a:solidFill>
                  <a:schemeClr val="accent6"/>
                </a:solidFill>
                <a:latin typeface="Berlin Sans FB" panose="020E0602020502020306" pitchFamily="34" charset="0"/>
              </a:rPr>
              <a:t>MATH </a:t>
            </a:r>
            <a:r>
              <a:rPr lang="en-US" sz="2000" dirty="0">
                <a:solidFill>
                  <a:schemeClr val="accent6"/>
                </a:solidFill>
                <a:latin typeface="Berlin Sans FB" panose="020E0602020502020306" pitchFamily="34" charset="0"/>
              </a:rPr>
              <a:t>352</a:t>
            </a:r>
          </a:p>
          <a:p>
            <a:r>
              <a:rPr lang="en-US" sz="1800" b="1" i="0" u="none" strike="noStrike" baseline="0" dirty="0">
                <a:solidFill>
                  <a:srgbClr val="000000"/>
                </a:solidFill>
                <a:latin typeface="Times New Roman" panose="02020603050405020304" pitchFamily="18" charset="0"/>
              </a:rPr>
              <a:t> </a:t>
            </a:r>
            <a:endParaRPr lang="en-US" dirty="0"/>
          </a:p>
        </p:txBody>
      </p:sp>
      <p:pic>
        <p:nvPicPr>
          <p:cNvPr id="34" name="Picture 33">
            <a:extLst>
              <a:ext uri="{FF2B5EF4-FFF2-40B4-BE49-F238E27FC236}">
                <a16:creationId xmlns:a16="http://schemas.microsoft.com/office/drawing/2014/main" id="{B5088214-3BE5-2A24-97FB-74B1FE09E205}"/>
              </a:ext>
            </a:extLst>
          </p:cNvPr>
          <p:cNvPicPr>
            <a:picLocks noChangeAspect="1"/>
          </p:cNvPicPr>
          <p:nvPr/>
        </p:nvPicPr>
        <p:blipFill>
          <a:blip r:embed="rId4"/>
          <a:stretch>
            <a:fillRect/>
          </a:stretch>
        </p:blipFill>
        <p:spPr>
          <a:xfrm>
            <a:off x="6178668" y="1244600"/>
            <a:ext cx="5391032" cy="4626558"/>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557473"/>
            <a:ext cx="9823998" cy="1325563"/>
          </a:xfrm>
        </p:spPr>
        <p:txBody>
          <a:bodyPr/>
          <a:lstStyle/>
          <a:p>
            <a:r>
              <a:rPr lang="en-US" dirty="0">
                <a:ea typeface="+mj-lt"/>
                <a:cs typeface="+mj-lt"/>
              </a:rPr>
              <a:t>Conclusion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141668" y="1371600"/>
            <a:ext cx="5950884" cy="4731130"/>
          </a:xfrm>
        </p:spPr>
        <p:txBody>
          <a:bodyPr/>
          <a:lstStyle/>
          <a:p>
            <a:r>
              <a:rPr lang="en-US" sz="1800" dirty="0"/>
              <a:t>In conclusion, this project demonstrates how </a:t>
            </a:r>
            <a:r>
              <a:rPr lang="en-US" sz="1800" b="1" dirty="0"/>
              <a:t>Newton's Law of Cooling</a:t>
            </a:r>
            <a:r>
              <a:rPr lang="en-US" sz="1800" dirty="0"/>
              <a:t> combined with </a:t>
            </a:r>
            <a:r>
              <a:rPr lang="en-US" sz="1800" b="1" dirty="0"/>
              <a:t>numerical methods</a:t>
            </a:r>
            <a:r>
              <a:rPr lang="en-US" sz="1800" dirty="0"/>
              <a:t> provides effective and accurate solutions to real-life problems. From improving thermal system performance to predicting temperature changes in various applications, numerical methods have proven to be a powerful tool for analyzing cooling behavior and solving complex equations.</a:t>
            </a:r>
          </a:p>
          <a:p>
            <a:br>
              <a:rPr lang="en-US" sz="1800" dirty="0"/>
            </a:br>
            <a:r>
              <a:rPr lang="en-US" sz="1800" dirty="0"/>
              <a:t>In the future, this understanding will help us develop more efficient technologies in heat management, whether in electronic industries or environmental systems, leading to </a:t>
            </a:r>
            <a:r>
              <a:rPr lang="en-US" sz="1800" b="1" dirty="0"/>
              <a:t>increased energy efficiency and reduced costs</a:t>
            </a:r>
            <a:r>
              <a:rPr lang="en-US" sz="1800" dirty="0"/>
              <a:t> in various fields.</a:t>
            </a:r>
          </a:p>
        </p:txBody>
      </p:sp>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sz="1200" b="0" dirty="0">
                <a:latin typeface="Berlin Sans FB" panose="020E0602020502020306" pitchFamily="34" charset="0"/>
                <a:ea typeface="+mn-ea"/>
                <a:cs typeface="+mn-cs"/>
              </a:rPr>
              <a:t>Newton’s law of cooling</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10</a:t>
            </a:fld>
            <a:endParaRPr lang="en-US" altLang="zh-CN" dirty="0"/>
          </a:p>
        </p:txBody>
      </p:sp>
      <p:pic>
        <p:nvPicPr>
          <p:cNvPr id="11" name="Picture Placeholder 10">
            <a:extLst>
              <a:ext uri="{FF2B5EF4-FFF2-40B4-BE49-F238E27FC236}">
                <a16:creationId xmlns:a16="http://schemas.microsoft.com/office/drawing/2014/main" id="{D0386125-D431-0383-EE86-4B7905F3E29A}"/>
              </a:ext>
            </a:extLst>
          </p:cNvPr>
          <p:cNvPicPr>
            <a:picLocks noGrp="1" noChangeAspect="1"/>
          </p:cNvPicPr>
          <p:nvPr>
            <p:ph type="pic" sz="quarter" idx="48"/>
          </p:nvPr>
        </p:nvPicPr>
        <p:blipFill>
          <a:blip r:embed="rId4"/>
          <a:srcRect l="20263" r="20263"/>
          <a:stretch>
            <a:fillRect/>
          </a:stretch>
        </p:blipFill>
        <p:spPr/>
      </p:pic>
      <p:pic>
        <p:nvPicPr>
          <p:cNvPr id="12" name="Picture Placeholder 17">
            <a:extLst>
              <a:ext uri="{FF2B5EF4-FFF2-40B4-BE49-F238E27FC236}">
                <a16:creationId xmlns:a16="http://schemas.microsoft.com/office/drawing/2014/main" id="{7305024A-30BB-245C-B421-75C6BC3B164C}"/>
              </a:ext>
            </a:extLst>
          </p:cNvPr>
          <p:cNvPicPr>
            <a:picLocks noChangeAspect="1"/>
          </p:cNvPicPr>
          <p:nvPr/>
        </p:nvPicPr>
        <p:blipFill>
          <a:blip r:embed="rId5"/>
          <a:srcRect l="11968" r="11968"/>
          <a:stretch>
            <a:fillRect/>
          </a:stretch>
        </p:blipFill>
        <p:spPr>
          <a:xfrm>
            <a:off x="7341962" y="4508500"/>
            <a:ext cx="1465840" cy="15942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pic>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512006" y="0"/>
            <a:ext cx="10515600" cy="1325563"/>
          </a:xfrm>
        </p:spPr>
        <p:txBody>
          <a:bodyPr/>
          <a:lstStyle/>
          <a:p>
            <a:r>
              <a:rPr lang="en-US" dirty="0"/>
              <a:t>Our Team</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sz="1200" b="0" dirty="0">
                <a:latin typeface="Berlin Sans FB" panose="020E0602020502020306" pitchFamily="34" charset="0"/>
                <a:ea typeface="+mn-ea"/>
                <a:cs typeface="+mn-cs"/>
              </a:rPr>
              <a:t>Newton’s law of cooling</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11</a:t>
            </a:fld>
            <a:endParaRPr lang="en-US" altLang="zh-CN" dirty="0"/>
          </a:p>
        </p:txBody>
      </p:sp>
      <p:sp>
        <p:nvSpPr>
          <p:cNvPr id="19" name="Freeform: Shape 11">
            <a:extLst>
              <a:ext uri="{FF2B5EF4-FFF2-40B4-BE49-F238E27FC236}">
                <a16:creationId xmlns:a16="http://schemas.microsoft.com/office/drawing/2014/main" id="{B1114A45-E62D-42E5-C237-0560208C28C1}"/>
              </a:ext>
              <a:ext uri="{C183D7F6-B498-43B3-948B-1728B52AA6E4}">
                <adec:decorative xmlns:adec="http://schemas.microsoft.com/office/drawing/2017/decorative" val="1"/>
              </a:ext>
            </a:extLst>
          </p:cNvPr>
          <p:cNvSpPr/>
          <p:nvPr/>
        </p:nvSpPr>
        <p:spPr>
          <a:xfrm>
            <a:off x="904074" y="249206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err="1">
                <a:solidFill>
                  <a:schemeClr val="tx2">
                    <a:lumMod val="90000"/>
                    <a:lumOff val="10000"/>
                  </a:schemeClr>
                </a:solidFill>
                <a:latin typeface="Posterama Text SemiBold"/>
              </a:rPr>
              <a:t>AbdElrahman</a:t>
            </a:r>
            <a:endParaRPr lang="en-US" kern="0" dirty="0">
              <a:solidFill>
                <a:schemeClr val="tx2">
                  <a:lumMod val="90000"/>
                  <a:lumOff val="10000"/>
                </a:schemeClr>
              </a:solidFill>
              <a:latin typeface="Posterama Text SemiBold"/>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chemeClr val="tx2">
                    <a:lumMod val="90000"/>
                    <a:lumOff val="10000"/>
                  </a:schemeClr>
                </a:solidFill>
                <a:latin typeface="Posterama Text SemiBold"/>
              </a:rPr>
              <a:t>Yahia</a:t>
            </a:r>
            <a:br>
              <a:rPr lang="en-US" kern="0" dirty="0">
                <a:solidFill>
                  <a:schemeClr val="tx2">
                    <a:lumMod val="90000"/>
                    <a:lumOff val="10000"/>
                  </a:schemeClr>
                </a:solidFill>
                <a:latin typeface="Posterama Text SemiBold"/>
              </a:rPr>
            </a:br>
            <a:r>
              <a:rPr lang="en-US" kern="0" dirty="0">
                <a:solidFill>
                  <a:schemeClr val="tx2">
                    <a:lumMod val="90000"/>
                    <a:lumOff val="10000"/>
                  </a:schemeClr>
                </a:solidFill>
                <a:latin typeface="Posterama Text SemiBold"/>
              </a:rPr>
              <a:t>2227078</a:t>
            </a:r>
            <a:endParaRPr kumimoji="0" lang="en-US" sz="1800" b="0" i="0" u="none" strike="noStrike" kern="0" cap="none" spc="0" normalizeH="0" baseline="0" noProof="0" dirty="0">
              <a:ln>
                <a:noFill/>
              </a:ln>
              <a:solidFill>
                <a:schemeClr val="tx2">
                  <a:lumMod val="90000"/>
                  <a:lumOff val="10000"/>
                </a:schemeClr>
              </a:solidFill>
              <a:effectLst/>
              <a:uLnTx/>
              <a:uFillTx/>
              <a:latin typeface="Posterama Text SemiBold"/>
              <a:ea typeface="+mn-ea"/>
              <a:cs typeface="+mn-cs"/>
            </a:endParaRPr>
          </a:p>
        </p:txBody>
      </p:sp>
      <p:sp>
        <p:nvSpPr>
          <p:cNvPr id="20" name="Freeform: Shape 11">
            <a:extLst>
              <a:ext uri="{FF2B5EF4-FFF2-40B4-BE49-F238E27FC236}">
                <a16:creationId xmlns:a16="http://schemas.microsoft.com/office/drawing/2014/main" id="{51FB8E4C-C2B8-0741-5DB2-D08C0EA2D759}"/>
              </a:ext>
              <a:ext uri="{C183D7F6-B498-43B3-948B-1728B52AA6E4}">
                <adec:decorative xmlns:adec="http://schemas.microsoft.com/office/drawing/2017/decorative" val="1"/>
              </a:ext>
            </a:extLst>
          </p:cNvPr>
          <p:cNvSpPr/>
          <p:nvPr/>
        </p:nvSpPr>
        <p:spPr>
          <a:xfrm>
            <a:off x="9482228" y="2492070"/>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chemeClr val="tx2">
                    <a:lumMod val="90000"/>
                    <a:lumOff val="10000"/>
                  </a:schemeClr>
                </a:solidFill>
                <a:latin typeface="Posterama Text SemiBold"/>
              </a:rPr>
              <a:t>Mustafa Mahmoud Abdelaziz</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chemeClr val="tx2">
                    <a:lumMod val="90000"/>
                    <a:lumOff val="10000"/>
                  </a:schemeClr>
                </a:solidFill>
                <a:latin typeface="Posterama Text SemiBold"/>
              </a:rPr>
              <a:t>2227263</a:t>
            </a:r>
          </a:p>
        </p:txBody>
      </p:sp>
      <p:sp>
        <p:nvSpPr>
          <p:cNvPr id="21" name="Freeform: Shape 11">
            <a:extLst>
              <a:ext uri="{FF2B5EF4-FFF2-40B4-BE49-F238E27FC236}">
                <a16:creationId xmlns:a16="http://schemas.microsoft.com/office/drawing/2014/main" id="{F8A6F672-483E-C0AE-DE2E-25103E9C2D84}"/>
              </a:ext>
              <a:ext uri="{C183D7F6-B498-43B3-948B-1728B52AA6E4}">
                <adec:decorative xmlns:adec="http://schemas.microsoft.com/office/drawing/2017/decorative" val="1"/>
              </a:ext>
            </a:extLst>
          </p:cNvPr>
          <p:cNvSpPr/>
          <p:nvPr/>
        </p:nvSpPr>
        <p:spPr>
          <a:xfrm>
            <a:off x="4950827" y="4178894"/>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chemeClr val="tx2">
                    <a:lumMod val="90000"/>
                    <a:lumOff val="10000"/>
                  </a:schemeClr>
                </a:solidFill>
                <a:latin typeface="Posterama Text SemiBold"/>
              </a:rPr>
              <a:t>Hassan</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chemeClr val="tx2">
                    <a:lumMod val="90000"/>
                    <a:lumOff val="10000"/>
                  </a:schemeClr>
                </a:solidFill>
                <a:latin typeface="Posterama Text SemiBold"/>
              </a:rPr>
              <a:t>Mohamed</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chemeClr val="tx2">
                    <a:lumMod val="90000"/>
                    <a:lumOff val="10000"/>
                  </a:schemeClr>
                </a:solidFill>
                <a:latin typeface="Posterama Text SemiBold"/>
              </a:rPr>
              <a:t>Hassan</a:t>
            </a:r>
            <a:br>
              <a:rPr lang="en-US" kern="0" dirty="0">
                <a:solidFill>
                  <a:schemeClr val="tx2">
                    <a:lumMod val="90000"/>
                    <a:lumOff val="10000"/>
                  </a:schemeClr>
                </a:solidFill>
                <a:latin typeface="Posterama Text SemiBold"/>
              </a:rPr>
            </a:br>
            <a:r>
              <a:rPr lang="en-US" kern="0" dirty="0">
                <a:solidFill>
                  <a:schemeClr val="tx2">
                    <a:lumMod val="90000"/>
                    <a:lumOff val="10000"/>
                  </a:schemeClr>
                </a:solidFill>
                <a:latin typeface="Posterama Text SemiBold"/>
              </a:rPr>
              <a:t>2227235</a:t>
            </a:r>
            <a:endParaRPr kumimoji="0" lang="en-US" sz="1800" b="0" i="0" u="none" strike="noStrike" kern="0" cap="none" spc="0" normalizeH="0" baseline="0" noProof="0" dirty="0">
              <a:ln>
                <a:noFill/>
              </a:ln>
              <a:solidFill>
                <a:schemeClr val="tx2">
                  <a:lumMod val="90000"/>
                  <a:lumOff val="10000"/>
                </a:schemeClr>
              </a:solidFill>
              <a:effectLst/>
              <a:uLnTx/>
              <a:uFillTx/>
              <a:latin typeface="Posterama Text SemiBold"/>
              <a:ea typeface="+mn-ea"/>
              <a:cs typeface="+mn-cs"/>
            </a:endParaRPr>
          </a:p>
        </p:txBody>
      </p:sp>
      <p:sp>
        <p:nvSpPr>
          <p:cNvPr id="22" name="Freeform: Shape 11">
            <a:extLst>
              <a:ext uri="{FF2B5EF4-FFF2-40B4-BE49-F238E27FC236}">
                <a16:creationId xmlns:a16="http://schemas.microsoft.com/office/drawing/2014/main" id="{243EAB37-42C5-E3A3-6F56-A186628828A0}"/>
              </a:ext>
              <a:ext uri="{C183D7F6-B498-43B3-948B-1728B52AA6E4}">
                <adec:decorative xmlns:adec="http://schemas.microsoft.com/office/drawing/2017/decorative" val="1"/>
              </a:ext>
            </a:extLst>
          </p:cNvPr>
          <p:cNvSpPr/>
          <p:nvPr/>
        </p:nvSpPr>
        <p:spPr>
          <a:xfrm>
            <a:off x="4950827" y="1173110"/>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Posterama Text SemiBold"/>
                <a:ea typeface="+mn-ea"/>
                <a:cs typeface="+mn-cs"/>
              </a:rPr>
              <a:t>Marwan Ahmed Sayed</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chemeClr val="tx2">
                    <a:lumMod val="90000"/>
                    <a:lumOff val="10000"/>
                  </a:schemeClr>
                </a:solidFill>
                <a:latin typeface="Posterama Text SemiBold"/>
              </a:rPr>
              <a:t>2227368</a:t>
            </a:r>
            <a:endParaRPr kumimoji="0" lang="en-US" sz="1800" b="0" i="0" u="none" strike="noStrike" kern="0" cap="none" spc="0" normalizeH="0" baseline="0" noProof="0" dirty="0">
              <a:ln>
                <a:noFill/>
              </a:ln>
              <a:solidFill>
                <a:schemeClr val="tx2">
                  <a:lumMod val="90000"/>
                  <a:lumOff val="10000"/>
                </a:schemeClr>
              </a:solidFill>
              <a:effectLst/>
              <a:uLnTx/>
              <a:uFillTx/>
              <a:latin typeface="Posterama Text SemiBold"/>
              <a:ea typeface="+mn-ea"/>
              <a:cs typeface="+mn-cs"/>
            </a:endParaRPr>
          </a:p>
        </p:txBody>
      </p:sp>
    </p:spTree>
    <p:extLst>
      <p:ext uri="{BB962C8B-B14F-4D97-AF65-F5344CB8AC3E}">
        <p14:creationId xmlns:p14="http://schemas.microsoft.com/office/powerpoint/2010/main" val="210788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884332" y="880436"/>
            <a:ext cx="5055698" cy="2213554"/>
          </a:xfrm>
        </p:spPr>
        <p:txBody>
          <a:bodyPr/>
          <a:lstStyle/>
          <a:p>
            <a:r>
              <a:rPr lang="en-US" sz="6000" dirty="0"/>
              <a:t>Thank you</a:t>
            </a:r>
          </a:p>
        </p:txBody>
      </p:sp>
      <p:pic>
        <p:nvPicPr>
          <p:cNvPr id="6" name="Picture Placeholder 5">
            <a:extLst>
              <a:ext uri="{FF2B5EF4-FFF2-40B4-BE49-F238E27FC236}">
                <a16:creationId xmlns:a16="http://schemas.microsoft.com/office/drawing/2014/main" id="{E0EECAAB-DDAC-70AD-7014-A92C7B8DA099}"/>
              </a:ext>
            </a:extLst>
          </p:cNvPr>
          <p:cNvPicPr>
            <a:picLocks noGrp="1" noChangeAspect="1"/>
          </p:cNvPicPr>
          <p:nvPr>
            <p:ph type="pic" sz="quarter" idx="49"/>
          </p:nvPr>
        </p:nvPicPr>
        <p:blipFill>
          <a:blip r:embed="rId3"/>
          <a:srcRect l="12049" r="12049"/>
          <a:stretch>
            <a:fillRect/>
          </a:stretch>
        </p:blipFill>
        <p:spPr/>
      </p:pic>
      <p:pic>
        <p:nvPicPr>
          <p:cNvPr id="11" name="Picture Placeholder 10">
            <a:extLst>
              <a:ext uri="{FF2B5EF4-FFF2-40B4-BE49-F238E27FC236}">
                <a16:creationId xmlns:a16="http://schemas.microsoft.com/office/drawing/2014/main" id="{A282EDD7-4230-D1ED-76E9-4DA261647428}"/>
              </a:ext>
            </a:extLst>
          </p:cNvPr>
          <p:cNvPicPr>
            <a:picLocks noGrp="1" noChangeAspect="1"/>
          </p:cNvPicPr>
          <p:nvPr>
            <p:ph type="pic" sz="quarter" idx="51"/>
          </p:nvPr>
        </p:nvPicPr>
        <p:blipFill>
          <a:blip r:embed="rId4"/>
          <a:srcRect l="12144" r="12144"/>
          <a:stretch>
            <a:fillRect/>
          </a:stretch>
        </p:blipFill>
        <p:spPr/>
      </p:pic>
      <p:pic>
        <p:nvPicPr>
          <p:cNvPr id="21" name="Picture Placeholder 20">
            <a:extLst>
              <a:ext uri="{FF2B5EF4-FFF2-40B4-BE49-F238E27FC236}">
                <a16:creationId xmlns:a16="http://schemas.microsoft.com/office/drawing/2014/main" id="{A8E902D3-8D00-6386-2314-6A2A91144330}"/>
              </a:ext>
            </a:extLst>
          </p:cNvPr>
          <p:cNvPicPr>
            <a:picLocks noGrp="1" noChangeAspect="1"/>
          </p:cNvPicPr>
          <p:nvPr>
            <p:ph type="pic" sz="quarter" idx="50"/>
          </p:nvPr>
        </p:nvPicPr>
        <p:blipFill>
          <a:blip r:embed="rId5"/>
          <a:srcRect l="12110" r="12110"/>
          <a:stretch>
            <a:fillRect/>
          </a:stretch>
        </p:blipFill>
        <p:spPr/>
      </p:pic>
      <p:pic>
        <p:nvPicPr>
          <p:cNvPr id="18" name="Picture Placeholder 17">
            <a:extLst>
              <a:ext uri="{FF2B5EF4-FFF2-40B4-BE49-F238E27FC236}">
                <a16:creationId xmlns:a16="http://schemas.microsoft.com/office/drawing/2014/main" id="{71702CCA-AB51-D7E5-1F37-4BEFB0ECE809}"/>
              </a:ext>
            </a:extLst>
          </p:cNvPr>
          <p:cNvPicPr>
            <a:picLocks noGrp="1" noChangeAspect="1"/>
          </p:cNvPicPr>
          <p:nvPr>
            <p:ph type="pic" sz="quarter" idx="48"/>
          </p:nvPr>
        </p:nvPicPr>
        <p:blipFill>
          <a:blip r:embed="rId6"/>
          <a:srcRect l="11968" r="11968"/>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636140" y="828269"/>
            <a:ext cx="4253399" cy="1740114"/>
          </a:xfrm>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tLang="zh-CN" dirty="0"/>
              <a:t>Introduction</a:t>
            </a:r>
            <a:endParaRPr lang="en-US" dirty="0"/>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sz="1800" dirty="0"/>
              <a:t>Explain </a:t>
            </a:r>
            <a:r>
              <a:rPr lang="en-US" sz="1800" dirty="0" err="1"/>
              <a:t>Newotn’s</a:t>
            </a:r>
            <a:r>
              <a:rPr lang="en-US" sz="1800" dirty="0"/>
              <a:t> Law of cooling</a:t>
            </a: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ea typeface="+mj-lt"/>
                <a:cs typeface="+mj-lt"/>
              </a:rPr>
              <a:t> </a:t>
            </a:r>
            <a:r>
              <a:rPr lang="en-US" dirty="0"/>
              <a:t>Practical Applications of Newton's Law of Cooling</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ea typeface="+mj-lt"/>
                <a:cs typeface="+mj-lt"/>
              </a:rPr>
              <a:t>Problems </a:t>
            </a:r>
            <a:r>
              <a:rPr lang="en-US" dirty="0" err="1">
                <a:ea typeface="+mj-lt"/>
                <a:cs typeface="+mj-lt"/>
              </a:rPr>
              <a:t>Newotn’s</a:t>
            </a:r>
            <a:r>
              <a:rPr lang="en-US" dirty="0">
                <a:ea typeface="+mj-lt"/>
                <a:cs typeface="+mj-lt"/>
              </a:rPr>
              <a:t> law solve it</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ea typeface="+mj-lt"/>
                <a:cs typeface="+mj-lt"/>
              </a:rPr>
              <a:t>How we used all this in our code</a:t>
            </a:r>
            <a:endParaRPr lang="en-US"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sz="1200" b="0" dirty="0">
                <a:latin typeface="Berlin Sans FB" panose="020E0602020502020306" pitchFamily="34" charset="0"/>
                <a:ea typeface="+mn-ea"/>
                <a:cs typeface="+mn-cs"/>
              </a:rPr>
              <a:t>Newton’s law of cooling</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0"/>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1153295"/>
            <a:ext cx="4100189" cy="5236894"/>
          </a:xfrm>
        </p:spPr>
        <p:txBody>
          <a:bodyPr/>
          <a:lstStyle/>
          <a:p>
            <a:pPr>
              <a:buNone/>
            </a:pPr>
            <a:r>
              <a:rPr lang="en-US" sz="1600" dirty="0"/>
              <a:t>This project aims to study </a:t>
            </a:r>
            <a:r>
              <a:rPr lang="en-US" sz="1600" b="1" dirty="0"/>
              <a:t>Newton's Law of Cooling</a:t>
            </a:r>
            <a:r>
              <a:rPr lang="en-US" sz="1600" dirty="0"/>
              <a:t> and its application in real-life scenarios using </a:t>
            </a:r>
            <a:r>
              <a:rPr lang="en-US" sz="1600" b="1" dirty="0"/>
              <a:t>numerical methods</a:t>
            </a:r>
            <a:r>
              <a:rPr lang="en-US" sz="1600" dirty="0"/>
              <a:t>. Newton's Law of Cooling is an important physical law that explains how the temperature of an object changes over time when exposed to a cooler or hotter environment. This law is based on the principle that the rate of temperature change is directly proportional to the difference between the temperature of the object and the surrounding environment.</a:t>
            </a:r>
          </a:p>
          <a:p>
            <a:r>
              <a:rPr lang="en-US" sz="1600" dirty="0"/>
              <a:t>However, to solve the equation describing this law in some real-world cases, </a:t>
            </a:r>
            <a:r>
              <a:rPr lang="en-US" sz="1600" b="1" dirty="0"/>
              <a:t>numerical methods</a:t>
            </a:r>
            <a:r>
              <a:rPr lang="en-US" sz="1600" dirty="0"/>
              <a:t> are often </a:t>
            </a:r>
            <a:r>
              <a:rPr lang="en-US" sz="1600" dirty="0" err="1"/>
              <a:t>required.This</a:t>
            </a:r>
            <a:r>
              <a:rPr lang="en-US" sz="1600" dirty="0"/>
              <a:t> project focuses on using techniques such as </a:t>
            </a:r>
            <a:r>
              <a:rPr lang="en-US" sz="1600" b="1" dirty="0"/>
              <a:t>Euler's method</a:t>
            </a:r>
            <a:r>
              <a:rPr lang="en-US" sz="1600" dirty="0"/>
              <a:t> to solve the differential equation derived from Newton's Law of Cooling, enabling us to accurately model the temperature changes of objects over time</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sz="1200" b="0" dirty="0">
                <a:latin typeface="Berlin Sans FB" panose="020E0602020502020306" pitchFamily="34" charset="0"/>
                <a:ea typeface="+mn-ea"/>
                <a:cs typeface="+mn-cs"/>
              </a:rPr>
              <a:t>Newton’s law of cooling</a:t>
            </a:r>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14" name="Picture 13">
            <a:extLst>
              <a:ext uri="{FF2B5EF4-FFF2-40B4-BE49-F238E27FC236}">
                <a16:creationId xmlns:a16="http://schemas.microsoft.com/office/drawing/2014/main" id="{FC99136A-A1F0-7258-DAAC-932EB510928E}"/>
              </a:ext>
            </a:extLst>
          </p:cNvPr>
          <p:cNvPicPr>
            <a:picLocks noChangeAspect="1"/>
          </p:cNvPicPr>
          <p:nvPr/>
        </p:nvPicPr>
        <p:blipFill>
          <a:blip r:embed="rId3"/>
          <a:stretch>
            <a:fillRect/>
          </a:stretch>
        </p:blipFill>
        <p:spPr>
          <a:xfrm>
            <a:off x="5601794" y="1153294"/>
            <a:ext cx="6105574" cy="4837661"/>
          </a:xfrm>
          <a:prstGeom prst="roundRect">
            <a:avLst>
              <a:gd name="adj" fmla="val 11111"/>
            </a:avLst>
          </a:prstGeom>
          <a:ln w="3175" cap="rnd">
            <a:solidFill>
              <a:schemeClr val="tx1"/>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627372" y="2041069"/>
            <a:ext cx="6544962" cy="2775857"/>
          </a:xfrm>
        </p:spPr>
        <p:txBody>
          <a:bodyPr/>
          <a:lstStyle/>
          <a:p>
            <a:pPr algn="ctr"/>
            <a:r>
              <a:rPr lang="en-US" sz="4000" dirty="0"/>
              <a:t>Explain </a:t>
            </a:r>
            <a:r>
              <a:rPr lang="en-US" sz="4000" dirty="0" err="1"/>
              <a:t>Newotn’s</a:t>
            </a:r>
            <a:r>
              <a:rPr lang="en-US" sz="4000" dirty="0"/>
              <a:t> Law of cooling</a:t>
            </a:r>
          </a:p>
        </p:txBody>
      </p:sp>
      <p:sp>
        <p:nvSpPr>
          <p:cNvPr id="8" name="TextBox 7">
            <a:extLst>
              <a:ext uri="{FF2B5EF4-FFF2-40B4-BE49-F238E27FC236}">
                <a16:creationId xmlns:a16="http://schemas.microsoft.com/office/drawing/2014/main" id="{D9428D68-DF84-F8AB-3A4F-68636F3CCBF6}"/>
              </a:ext>
            </a:extLst>
          </p:cNvPr>
          <p:cNvSpPr txBox="1"/>
          <p:nvPr/>
        </p:nvSpPr>
        <p:spPr>
          <a:xfrm>
            <a:off x="1597110" y="2951945"/>
            <a:ext cx="3165288" cy="954107"/>
          </a:xfrm>
          <a:prstGeom prst="rect">
            <a:avLst/>
          </a:prstGeom>
          <a:noFill/>
        </p:spPr>
        <p:txBody>
          <a:bodyPr wrap="square">
            <a:spAutoFit/>
          </a:bodyPr>
          <a:lstStyle/>
          <a:p>
            <a:pPr algn="ctr"/>
            <a:r>
              <a:rPr lang="en-US" sz="2800" b="0" dirty="0">
                <a:latin typeface="Berlin Sans FB" panose="020E0602020502020306" pitchFamily="34" charset="0"/>
                <a:ea typeface="+mn-ea"/>
                <a:cs typeface="+mn-cs"/>
              </a:rPr>
              <a:t>Newton’s law of    cooling</a:t>
            </a:r>
            <a:endParaRPr lang="en-US" sz="2800" b="1" dirty="0">
              <a:solidFill>
                <a:schemeClr val="accent6"/>
              </a:solidFill>
              <a:latin typeface="+mj-lt"/>
              <a:ea typeface="+mj-ea"/>
              <a:cs typeface="+mj-cs"/>
            </a:endParaRPr>
          </a:p>
        </p:txBody>
      </p:sp>
      <p:pic>
        <p:nvPicPr>
          <p:cNvPr id="6" name="Picture Placeholder 5">
            <a:extLst>
              <a:ext uri="{FF2B5EF4-FFF2-40B4-BE49-F238E27FC236}">
                <a16:creationId xmlns:a16="http://schemas.microsoft.com/office/drawing/2014/main" id="{F03FB952-D507-AF9A-0EE0-E79C3BD43DAF}"/>
              </a:ext>
            </a:extLst>
          </p:cNvPr>
          <p:cNvPicPr>
            <a:picLocks noGrp="1" noChangeAspect="1"/>
          </p:cNvPicPr>
          <p:nvPr>
            <p:ph type="pic" sz="quarter" idx="47"/>
          </p:nvPr>
        </p:nvPicPr>
        <p:blipFill>
          <a:blip r:embed="rId3"/>
          <a:srcRect l="20912" r="20912"/>
          <a:stretch>
            <a:fillRect/>
          </a:stretch>
        </p:blipFill>
        <p:spPr>
          <a:xfrm>
            <a:off x="656923" y="537449"/>
            <a:ext cx="5045662" cy="5783096"/>
          </a:xfrm>
        </p:spPr>
      </p:pic>
    </p:spTree>
    <p:extLst>
      <p:ext uri="{BB962C8B-B14F-4D97-AF65-F5344CB8AC3E}">
        <p14:creationId xmlns:p14="http://schemas.microsoft.com/office/powerpoint/2010/main" val="247807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sz="1200" b="0" dirty="0">
                <a:latin typeface="Berlin Sans FB" panose="020E0602020502020306" pitchFamily="34" charset="0"/>
                <a:ea typeface="+mn-ea"/>
                <a:cs typeface="+mn-cs"/>
              </a:rPr>
              <a:t>Newton’s law of cooling</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9" name="TextBox 8">
            <a:extLst>
              <a:ext uri="{FF2B5EF4-FFF2-40B4-BE49-F238E27FC236}">
                <a16:creationId xmlns:a16="http://schemas.microsoft.com/office/drawing/2014/main" id="{BA55DFBF-AF30-08A5-4252-7D9DC5DDDB8E}"/>
              </a:ext>
            </a:extLst>
          </p:cNvPr>
          <p:cNvSpPr txBox="1"/>
          <p:nvPr/>
        </p:nvSpPr>
        <p:spPr>
          <a:xfrm>
            <a:off x="484632" y="274955"/>
            <a:ext cx="10127560" cy="2769989"/>
          </a:xfrm>
          <a:prstGeom prst="rect">
            <a:avLst/>
          </a:prstGeom>
          <a:noFill/>
        </p:spPr>
        <p:txBody>
          <a:bodyPr wrap="square">
            <a:spAutoFit/>
          </a:bodyPr>
          <a:lstStyle/>
          <a:p>
            <a:pPr indent="-342900">
              <a:buFont typeface="Arial" panose="020B0604020202020204" pitchFamily="34" charset="0"/>
              <a:buChar char="•"/>
            </a:pPr>
            <a:r>
              <a:rPr lang="en-US" sz="2400" b="1" dirty="0">
                <a:solidFill>
                  <a:schemeClr val="accent6"/>
                </a:solidFill>
                <a:latin typeface="+mj-lt"/>
                <a:ea typeface="+mj-lt"/>
                <a:cs typeface="+mj-lt"/>
              </a:rPr>
              <a:t>Newton's Law of Cooling</a:t>
            </a:r>
          </a:p>
          <a:p>
            <a:r>
              <a:rPr lang="en-US" sz="2400" b="1" dirty="0">
                <a:solidFill>
                  <a:schemeClr val="accent6"/>
                </a:solidFill>
                <a:latin typeface="+mj-lt"/>
                <a:ea typeface="+mj-lt"/>
                <a:cs typeface="+mj-lt"/>
              </a:rPr>
              <a:t> </a:t>
            </a:r>
            <a:r>
              <a:rPr lang="en-US" dirty="0">
                <a:solidFill>
                  <a:schemeClr val="accent6"/>
                </a:solidFill>
                <a:latin typeface="+mj-lt"/>
                <a:ea typeface="+mj-lt"/>
                <a:cs typeface="+mj-lt"/>
              </a:rPr>
              <a:t>is a physical law that describes how the temperature of an object changes when it is exposed to a cooler or hotter environment. The law states that the rate of change of the object's temperature over time is directly proportional to the difference between the temperature of the object and the surrounding environment.</a:t>
            </a:r>
            <a:endParaRPr lang="ar-EG" dirty="0">
              <a:solidFill>
                <a:schemeClr val="accent6"/>
              </a:solidFill>
              <a:latin typeface="+mj-lt"/>
              <a:ea typeface="+mj-lt"/>
              <a:cs typeface="+mj-lt"/>
            </a:endParaRPr>
          </a:p>
          <a:p>
            <a:pPr>
              <a:buNone/>
            </a:pPr>
            <a:endParaRPr lang="en-US" sz="2400" dirty="0"/>
          </a:p>
          <a:p>
            <a:pPr marL="342900" indent="-342900">
              <a:buFont typeface="Arial" panose="020B0604020202020204" pitchFamily="34" charset="0"/>
              <a:buChar char="•"/>
            </a:pPr>
            <a:r>
              <a:rPr lang="en-US" sz="2400" b="1" dirty="0">
                <a:solidFill>
                  <a:schemeClr val="accent6"/>
                </a:solidFill>
                <a:latin typeface="+mj-lt"/>
                <a:ea typeface="+mj-lt"/>
                <a:cs typeface="+mj-lt"/>
              </a:rPr>
              <a:t>Mathematical Formula:</a:t>
            </a:r>
          </a:p>
          <a:p>
            <a:endParaRPr lang="en-US" sz="2400" dirty="0"/>
          </a:p>
        </p:txBody>
      </p:sp>
      <p:pic>
        <p:nvPicPr>
          <p:cNvPr id="3" name="Picture 2">
            <a:extLst>
              <a:ext uri="{FF2B5EF4-FFF2-40B4-BE49-F238E27FC236}">
                <a16:creationId xmlns:a16="http://schemas.microsoft.com/office/drawing/2014/main" id="{89C9CEF1-595D-8007-46E5-D178390BC865}"/>
              </a:ext>
            </a:extLst>
          </p:cNvPr>
          <p:cNvPicPr>
            <a:picLocks noChangeAspect="1"/>
          </p:cNvPicPr>
          <p:nvPr/>
        </p:nvPicPr>
        <p:blipFill>
          <a:blip r:embed="rId3"/>
          <a:stretch>
            <a:fillRect/>
          </a:stretch>
        </p:blipFill>
        <p:spPr>
          <a:xfrm>
            <a:off x="578732" y="3039414"/>
            <a:ext cx="9453909" cy="253799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4602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5DA9C9-8185-D0AB-3C76-BC1CABABA354}"/>
              </a:ext>
            </a:extLst>
          </p:cNvPr>
          <p:cNvSpPr>
            <a:spLocks noGrp="1"/>
          </p:cNvSpPr>
          <p:nvPr>
            <p:ph type="ftr" sz="quarter" idx="62"/>
          </p:nvPr>
        </p:nvSpPr>
        <p:spPr/>
        <p:txBody>
          <a:bodyPr/>
          <a:lstStyle/>
          <a:p>
            <a:r>
              <a:rPr lang="en-US" sz="1200" b="0" dirty="0">
                <a:latin typeface="Berlin Sans FB" panose="020E0602020502020306" pitchFamily="34" charset="0"/>
                <a:ea typeface="+mn-ea"/>
                <a:cs typeface="+mn-cs"/>
              </a:rPr>
              <a:t>Newton’s law of cooling</a:t>
            </a:r>
            <a:endParaRPr lang="en-US"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6</a:t>
            </a:fld>
            <a:endParaRPr lang="en-US" altLang="zh-CN" dirty="0"/>
          </a:p>
        </p:txBody>
      </p:sp>
      <p:sp>
        <p:nvSpPr>
          <p:cNvPr id="49" name="TextBox 48">
            <a:extLst>
              <a:ext uri="{FF2B5EF4-FFF2-40B4-BE49-F238E27FC236}">
                <a16:creationId xmlns:a16="http://schemas.microsoft.com/office/drawing/2014/main" id="{BAA58A42-BE17-8446-774A-958641C9CCEA}"/>
              </a:ext>
            </a:extLst>
          </p:cNvPr>
          <p:cNvSpPr txBox="1"/>
          <p:nvPr/>
        </p:nvSpPr>
        <p:spPr>
          <a:xfrm>
            <a:off x="294067" y="-84085"/>
            <a:ext cx="11603865" cy="6555641"/>
          </a:xfrm>
          <a:prstGeom prst="rect">
            <a:avLst/>
          </a:prstGeom>
        </p:spPr>
        <p:txBody>
          <a:bodyPr wrap="square" rtlCol="0">
            <a:spAutoFit/>
          </a:bodyPr>
          <a:lstStyle/>
          <a:p>
            <a:pPr>
              <a:buFont typeface="Arial" panose="020B0604020202020204" pitchFamily="34" charset="0"/>
              <a:buChar char="•"/>
            </a:pPr>
            <a:endParaRPr lang="en-US" dirty="0"/>
          </a:p>
          <a:p>
            <a:pPr marL="342900" indent="-342900">
              <a:buFont typeface="Wingdings" panose="05000000000000000000" pitchFamily="2" charset="2"/>
              <a:buChar char="§"/>
            </a:pPr>
            <a:r>
              <a:rPr lang="en-US" sz="2000" b="1" dirty="0">
                <a:solidFill>
                  <a:schemeClr val="accent6"/>
                </a:solidFill>
                <a:latin typeface="+mj-lt"/>
                <a:ea typeface="+mj-lt"/>
                <a:cs typeface="+mj-lt"/>
              </a:rPr>
              <a:t>Theoretical Explanation Behind Newton's Law of Cooling:</a:t>
            </a:r>
          </a:p>
          <a:p>
            <a:pPr>
              <a:buNone/>
            </a:pPr>
            <a:r>
              <a:rPr lang="en-US" dirty="0">
                <a:solidFill>
                  <a:schemeClr val="accent6"/>
                </a:solidFill>
                <a:latin typeface="+mj-lt"/>
                <a:ea typeface="+mj-lt"/>
                <a:cs typeface="+mj-lt"/>
              </a:rPr>
              <a:t>Newton's Law of Cooling suggests that the temperature change of the object occurs faster when the temperature difference between the object and the environment is larger. Therefore, when the object is hotter than the surrounding environment, it cools down more rapidly at first, and as the temperature difference becomes smaller, the cooling slows down.</a:t>
            </a:r>
          </a:p>
          <a:p>
            <a:r>
              <a:rPr lang="en-US" dirty="0">
                <a:solidFill>
                  <a:schemeClr val="accent6"/>
                </a:solidFill>
                <a:latin typeface="+mj-lt"/>
                <a:ea typeface="+mj-lt"/>
                <a:cs typeface="+mj-lt"/>
              </a:rPr>
              <a:t>The cooling constant k is a factor that determines how quickly the object cools down. A larger value of k leads to faster cooling</a:t>
            </a:r>
          </a:p>
          <a:p>
            <a:pPr>
              <a:buNone/>
            </a:pPr>
            <a:endParaRPr lang="en-US" dirty="0">
              <a:solidFill>
                <a:schemeClr val="accent6"/>
              </a:solidFill>
              <a:latin typeface="+mj-lt"/>
              <a:ea typeface="+mj-lt"/>
              <a:cs typeface="+mj-lt"/>
            </a:endParaRPr>
          </a:p>
          <a:p>
            <a:pPr marL="342900" indent="-342900">
              <a:buFont typeface="Wingdings" panose="05000000000000000000" pitchFamily="2" charset="2"/>
              <a:buChar char="§"/>
            </a:pPr>
            <a:r>
              <a:rPr lang="en-US" sz="2000" b="1" dirty="0">
                <a:solidFill>
                  <a:schemeClr val="accent6"/>
                </a:solidFill>
                <a:latin typeface="+mj-lt"/>
                <a:ea typeface="+mj-lt"/>
                <a:cs typeface="+mj-lt"/>
              </a:rPr>
              <a:t>Physical Explanation:</a:t>
            </a:r>
          </a:p>
          <a:p>
            <a:pPr>
              <a:buFont typeface="Arial" panose="020B0604020202020204" pitchFamily="34" charset="0"/>
              <a:buChar char="•"/>
            </a:pPr>
            <a:r>
              <a:rPr lang="en-US" dirty="0">
                <a:solidFill>
                  <a:schemeClr val="accent6"/>
                </a:solidFill>
                <a:latin typeface="+mj-lt"/>
                <a:ea typeface="+mj-lt"/>
                <a:cs typeface="+mj-lt"/>
              </a:rPr>
              <a:t>When the object is hot and the environment is cooler, the temperature difference between the object and the surroundings is large, causing the object to lose heat quickly.</a:t>
            </a:r>
          </a:p>
          <a:p>
            <a:pPr>
              <a:buFont typeface="Arial" panose="020B0604020202020204" pitchFamily="34" charset="0"/>
              <a:buChar char="•"/>
            </a:pPr>
            <a:r>
              <a:rPr lang="en-US" dirty="0">
                <a:solidFill>
                  <a:schemeClr val="accent6"/>
                </a:solidFill>
                <a:latin typeface="+mj-lt"/>
                <a:ea typeface="+mj-lt"/>
                <a:cs typeface="+mj-lt"/>
              </a:rPr>
              <a:t>Over time, this rate decreases because the temperature difference becomes smaller until the object's temperature reaches the surrounding environment's temperature, at which point cooling stops</a:t>
            </a:r>
          </a:p>
          <a:p>
            <a:pPr>
              <a:buFont typeface="Arial" panose="020B0604020202020204" pitchFamily="34" charset="0"/>
              <a:buChar char="•"/>
            </a:pPr>
            <a:endParaRPr lang="en-US" dirty="0">
              <a:solidFill>
                <a:schemeClr val="accent6"/>
              </a:solidFill>
              <a:latin typeface="+mj-lt"/>
              <a:ea typeface="+mj-lt"/>
              <a:cs typeface="+mj-lt"/>
            </a:endParaRPr>
          </a:p>
          <a:p>
            <a:pPr marL="342900" indent="-342900">
              <a:buFont typeface="Wingdings" panose="05000000000000000000" pitchFamily="2" charset="2"/>
              <a:buChar char="§"/>
            </a:pPr>
            <a:r>
              <a:rPr lang="en-US" sz="2000" b="1" dirty="0">
                <a:solidFill>
                  <a:schemeClr val="accent6"/>
                </a:solidFill>
                <a:latin typeface="+mj-lt"/>
                <a:ea typeface="+mj-lt"/>
                <a:cs typeface="+mj-lt"/>
              </a:rPr>
              <a:t>How We Applied This in the Project:</a:t>
            </a:r>
          </a:p>
          <a:p>
            <a:pPr>
              <a:buNone/>
            </a:pPr>
            <a:r>
              <a:rPr lang="en-US" dirty="0">
                <a:solidFill>
                  <a:schemeClr val="accent6"/>
                </a:solidFill>
                <a:latin typeface="+mj-lt"/>
                <a:ea typeface="+mj-lt"/>
                <a:cs typeface="+mj-lt"/>
              </a:rPr>
              <a:t>In our project, we applied Newton's Law of Cooling by solving the differential equation derived from this law using numerical methods. Since the equation can be challenging to solve analytically in some cases or may not have an exact solution, we used to approximate the solutions.</a:t>
            </a:r>
          </a:p>
          <a:p>
            <a:r>
              <a:rPr lang="en-US" dirty="0">
                <a:solidFill>
                  <a:schemeClr val="accent6"/>
                </a:solidFill>
                <a:latin typeface="+mj-lt"/>
                <a:ea typeface="+mj-lt"/>
                <a:cs typeface="+mj-lt"/>
              </a:rPr>
              <a:t>Through these methods, we were able to model how the temperature of the object changes over time, based on the value of k, the object's initial temperature, and the environment's temperature. These numerical techniques allowed us to analyze real-world cooling scenarios.</a:t>
            </a:r>
          </a:p>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51714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178565" y="93373"/>
            <a:ext cx="6102963" cy="1325563"/>
          </a:xfrm>
        </p:spPr>
        <p:txBody>
          <a:bodyPr/>
          <a:lstStyle/>
          <a:p>
            <a:r>
              <a:rPr lang="en-US" dirty="0">
                <a:ea typeface="+mj-lt"/>
                <a:cs typeface="+mj-lt"/>
              </a:rPr>
              <a:t> </a:t>
            </a:r>
            <a:r>
              <a:rPr lang="en-US" dirty="0"/>
              <a:t>Practical Applications of   Newton's Law of Cooling:</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7</a:t>
            </a:fld>
            <a:endParaRPr lang="en-US" altLang="zh-CN" dirty="0"/>
          </a:p>
        </p:txBody>
      </p:sp>
      <p:sp>
        <p:nvSpPr>
          <p:cNvPr id="6" name="Rectangle 3">
            <a:extLst>
              <a:ext uri="{FF2B5EF4-FFF2-40B4-BE49-F238E27FC236}">
                <a16:creationId xmlns:a16="http://schemas.microsoft.com/office/drawing/2014/main" id="{44EC1408-781A-801D-7840-2C1388A12416}"/>
              </a:ext>
            </a:extLst>
          </p:cNvPr>
          <p:cNvSpPr>
            <a:spLocks noChangeArrowheads="1"/>
          </p:cNvSpPr>
          <p:nvPr/>
        </p:nvSpPr>
        <p:spPr bwMode="auto">
          <a:xfrm rot="10800000" flipV="1">
            <a:off x="3889418" y="1579633"/>
            <a:ext cx="8302581"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chemeClr val="accent6"/>
                </a:solidFill>
                <a:latin typeface="+mj-lt"/>
                <a:ea typeface="+mj-lt"/>
                <a:cs typeface="+mj-lt"/>
              </a:rPr>
              <a:t>Cooling of Food and Beverages:</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accent6"/>
                </a:solidFill>
                <a:latin typeface="+mj-lt"/>
                <a:ea typeface="+mj-lt"/>
                <a:cs typeface="+mj-lt"/>
              </a:rPr>
              <a:t>Newton's Law of Cooling is used to understand how food and beverages cool down after being cooked. For example, it can help determine how long it takes for food to cool down to a safe temperature for consumption.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chemeClr val="accent6"/>
                </a:solidFill>
                <a:latin typeface="+mj-lt"/>
                <a:ea typeface="+mj-lt"/>
                <a:cs typeface="+mj-lt"/>
              </a:rPr>
              <a:t>Electronic Devices:</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accent6"/>
                </a:solidFill>
                <a:latin typeface="+mj-lt"/>
                <a:ea typeface="+mj-lt"/>
                <a:cs typeface="+mj-lt"/>
              </a:rPr>
              <a:t>In technology, the law is used to analyze how electronic devices like computers and smartphones cool down. This helps prevent overheating, which could damage the components.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chemeClr val="accent6"/>
                </a:solidFill>
                <a:latin typeface="+mj-lt"/>
                <a:ea typeface="+mj-lt"/>
                <a:cs typeface="+mj-lt"/>
              </a:rPr>
              <a:t>Forensic Science:</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accent6"/>
                </a:solidFill>
                <a:latin typeface="+mj-lt"/>
                <a:ea typeface="+mj-lt"/>
                <a:cs typeface="+mj-lt"/>
              </a:rPr>
              <a:t>The law is used in death investigations. By analyzing the temperature of the body after death, Newton's Law of Cooling helps estimate the time of death based on the cooling rate of the body.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b="1" dirty="0">
                <a:solidFill>
                  <a:schemeClr val="accent6"/>
                </a:solidFill>
                <a:latin typeface="+mj-lt"/>
                <a:ea typeface="+mj-lt"/>
                <a:cs typeface="+mj-lt"/>
              </a:rPr>
              <a:t>Mechanical Systems Design:</a:t>
            </a: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accent6"/>
                </a:solidFill>
                <a:latin typeface="+mj-lt"/>
                <a:ea typeface="+mj-lt"/>
                <a:cs typeface="+mj-lt"/>
              </a:rPr>
              <a:t>It's used in the design of thermal systems like cooling systems in cars and airplanes, ensuring that these devices maintain optimal temperature ranges.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0" name="Picture Placeholder 9">
            <a:extLst>
              <a:ext uri="{FF2B5EF4-FFF2-40B4-BE49-F238E27FC236}">
                <a16:creationId xmlns:a16="http://schemas.microsoft.com/office/drawing/2014/main" id="{A97C04F3-57BF-F5D5-0541-6F03E65E28CC}"/>
              </a:ext>
            </a:extLst>
          </p:cNvPr>
          <p:cNvPicPr>
            <a:picLocks noGrp="1" noChangeAspect="1"/>
          </p:cNvPicPr>
          <p:nvPr>
            <p:ph type="pic" sz="quarter" idx="51"/>
          </p:nvPr>
        </p:nvPicPr>
        <p:blipFill>
          <a:blip r:embed="rId3"/>
          <a:srcRect l="5996" r="5996"/>
          <a:stretch>
            <a:fillRect/>
          </a:stretch>
        </p:blipFill>
        <p:spPr/>
      </p:pic>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163132" y="436648"/>
            <a:ext cx="3229076" cy="3298225"/>
          </a:xfrm>
        </p:spPr>
        <p:txBody>
          <a:bodyPr/>
          <a:lstStyle/>
          <a:p>
            <a:pPr algn="ctr"/>
            <a:r>
              <a:rPr lang="en-US" dirty="0">
                <a:ea typeface="+mj-lt"/>
                <a:cs typeface="+mj-lt"/>
              </a:rPr>
              <a:t>Problems </a:t>
            </a:r>
            <a:r>
              <a:rPr lang="en-US" dirty="0" err="1">
                <a:ea typeface="+mj-lt"/>
                <a:cs typeface="+mj-lt"/>
              </a:rPr>
              <a:t>Newotn’s</a:t>
            </a:r>
            <a:r>
              <a:rPr lang="en-US" dirty="0">
                <a:ea typeface="+mj-lt"/>
                <a:cs typeface="+mj-lt"/>
              </a:rPr>
              <a:t> law solve it</a:t>
            </a:r>
            <a:endParaRPr lang="en-US" dirty="0"/>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8</a:t>
            </a:fld>
            <a:endParaRPr lang="en-US" altLang="zh-CN" dirty="0"/>
          </a:p>
        </p:txBody>
      </p:sp>
      <p:sp>
        <p:nvSpPr>
          <p:cNvPr id="2" name="Rectangle 1">
            <a:extLst>
              <a:ext uri="{FF2B5EF4-FFF2-40B4-BE49-F238E27FC236}">
                <a16:creationId xmlns:a16="http://schemas.microsoft.com/office/drawing/2014/main" id="{5E5ECCB5-2C60-1643-9687-C8A47A2C418F}"/>
              </a:ext>
            </a:extLst>
          </p:cNvPr>
          <p:cNvSpPr>
            <a:spLocks noChangeArrowheads="1"/>
          </p:cNvSpPr>
          <p:nvPr/>
        </p:nvSpPr>
        <p:spPr bwMode="auto">
          <a:xfrm rot="10800000" flipV="1">
            <a:off x="3633358" y="689788"/>
            <a:ext cx="8395510"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b="1" u="sng" dirty="0">
                <a:solidFill>
                  <a:schemeClr val="accent6"/>
                </a:solidFill>
                <a:latin typeface="+mj-lt"/>
                <a:ea typeface="+mj-lt"/>
                <a:cs typeface="+mj-lt"/>
              </a:rPr>
              <a:t>1-Uncontrolled Cooling:</a:t>
            </a:r>
          </a:p>
          <a:p>
            <a:pPr eaLnBrk="0" fontAlgn="base" hangingPunct="0">
              <a:spcBef>
                <a:spcPct val="0"/>
              </a:spcBef>
              <a:spcAft>
                <a:spcPct val="0"/>
              </a:spcAft>
              <a:buFontTx/>
              <a:buChar char="•"/>
            </a:pPr>
            <a:r>
              <a:rPr lang="en-US" altLang="en-US" sz="2000" b="1" dirty="0">
                <a:solidFill>
                  <a:schemeClr val="accent6"/>
                </a:solidFill>
                <a:latin typeface="+mj-lt"/>
                <a:ea typeface="+mj-lt"/>
                <a:cs typeface="+mj-lt"/>
              </a:rPr>
              <a:t> Problem</a:t>
            </a:r>
            <a:r>
              <a:rPr lang="en-US" altLang="en-US" sz="1600" dirty="0">
                <a:solidFill>
                  <a:schemeClr val="accent6"/>
                </a:solidFill>
                <a:latin typeface="+mj-lt"/>
                <a:ea typeface="+mj-lt"/>
                <a:cs typeface="+mj-lt"/>
              </a:rPr>
              <a:t>: In real-life scenarios, cooling processes can be unpredictable and not well-understood, leading to inefficient or improper temperature regulation.</a:t>
            </a:r>
          </a:p>
          <a:p>
            <a:pPr eaLnBrk="0" fontAlgn="base" hangingPunct="0">
              <a:spcBef>
                <a:spcPct val="0"/>
              </a:spcBef>
              <a:spcAft>
                <a:spcPct val="0"/>
              </a:spcAft>
              <a:buFontTx/>
              <a:buChar char="•"/>
            </a:pPr>
            <a:r>
              <a:rPr lang="en-US" altLang="en-US" sz="2000" b="1" dirty="0">
                <a:solidFill>
                  <a:schemeClr val="accent6"/>
                </a:solidFill>
                <a:latin typeface="+mj-lt"/>
                <a:ea typeface="+mj-lt"/>
                <a:cs typeface="+mj-lt"/>
              </a:rPr>
              <a:t> Solution: </a:t>
            </a:r>
            <a:r>
              <a:rPr lang="en-US" altLang="en-US" sz="1600" dirty="0">
                <a:solidFill>
                  <a:schemeClr val="accent6"/>
                </a:solidFill>
                <a:latin typeface="+mj-lt"/>
                <a:ea typeface="+mj-lt"/>
                <a:cs typeface="+mj-lt"/>
              </a:rPr>
              <a:t>Newton's Law of Cooling helps us predict how quickly an object will cool down based on the difference in temperature between the object and its surroundings, allowing for better control and efficiency in cooling processes.</a:t>
            </a:r>
          </a:p>
          <a:p>
            <a:pPr eaLnBrk="0" fontAlgn="base" hangingPunct="0">
              <a:spcBef>
                <a:spcPct val="0"/>
              </a:spcBef>
              <a:spcAft>
                <a:spcPct val="0"/>
              </a:spcAft>
            </a:pPr>
            <a:r>
              <a:rPr lang="en-US" altLang="en-US" sz="2000" b="1" u="sng" dirty="0">
                <a:solidFill>
                  <a:schemeClr val="accent6"/>
                </a:solidFill>
                <a:latin typeface="+mj-lt"/>
                <a:ea typeface="+mj-lt"/>
                <a:cs typeface="+mj-lt"/>
              </a:rPr>
              <a:t>2-Inaccurate Heat Loss Estimations:</a:t>
            </a:r>
          </a:p>
          <a:p>
            <a:pPr eaLnBrk="0" fontAlgn="base" hangingPunct="0">
              <a:spcBef>
                <a:spcPct val="0"/>
              </a:spcBef>
              <a:spcAft>
                <a:spcPct val="0"/>
              </a:spcAft>
              <a:buFontTx/>
              <a:buChar char="•"/>
            </a:pPr>
            <a:r>
              <a:rPr lang="en-US" altLang="en-US" sz="2000" b="1" dirty="0">
                <a:solidFill>
                  <a:schemeClr val="accent6"/>
                </a:solidFill>
                <a:latin typeface="+mj-lt"/>
                <a:ea typeface="+mj-lt"/>
                <a:cs typeface="+mj-lt"/>
              </a:rPr>
              <a:t> Problem</a:t>
            </a:r>
            <a:r>
              <a:rPr lang="en-US" altLang="en-US" sz="1600" dirty="0">
                <a:solidFill>
                  <a:schemeClr val="accent6"/>
                </a:solidFill>
                <a:latin typeface="+mj-lt"/>
                <a:ea typeface="+mj-lt"/>
                <a:cs typeface="+mj-lt"/>
              </a:rPr>
              <a:t>: In fields like forensic science or material analysis, estimating heat loss from an object or body could be inaccurate, leading to flawed conclusions or inaccurate results.</a:t>
            </a:r>
          </a:p>
          <a:p>
            <a:pPr eaLnBrk="0" fontAlgn="base" hangingPunct="0">
              <a:spcBef>
                <a:spcPct val="0"/>
              </a:spcBef>
              <a:spcAft>
                <a:spcPct val="0"/>
              </a:spcAft>
              <a:buFontTx/>
              <a:buChar char="•"/>
            </a:pPr>
            <a:r>
              <a:rPr lang="en-US" altLang="en-US" sz="2000" b="1" dirty="0">
                <a:solidFill>
                  <a:schemeClr val="accent6"/>
                </a:solidFill>
                <a:latin typeface="+mj-lt"/>
                <a:ea typeface="+mj-lt"/>
                <a:cs typeface="+mj-lt"/>
              </a:rPr>
              <a:t> Solution: </a:t>
            </a:r>
            <a:r>
              <a:rPr lang="en-US" altLang="en-US" sz="1600" dirty="0">
                <a:solidFill>
                  <a:schemeClr val="accent6"/>
                </a:solidFill>
                <a:latin typeface="+mj-lt"/>
                <a:ea typeface="+mj-lt"/>
                <a:cs typeface="+mj-lt"/>
              </a:rPr>
              <a:t>The law provides a clear and reliable model to estimate the rate at which heat is lost from an object, improving the accuracy of time-of-death estimations in forensic science and other applications.</a:t>
            </a:r>
          </a:p>
          <a:p>
            <a:pPr eaLnBrk="0" fontAlgn="base" hangingPunct="0">
              <a:spcBef>
                <a:spcPct val="0"/>
              </a:spcBef>
              <a:spcAft>
                <a:spcPct val="0"/>
              </a:spcAft>
            </a:pPr>
            <a:r>
              <a:rPr lang="en-US" altLang="en-US" sz="2000" b="1" u="sng" dirty="0">
                <a:solidFill>
                  <a:schemeClr val="accent6"/>
                </a:solidFill>
                <a:latin typeface="+mj-lt"/>
                <a:ea typeface="+mj-lt"/>
                <a:cs typeface="+mj-lt"/>
              </a:rPr>
              <a:t>3-Inefficient Thermal Management Systems:</a:t>
            </a:r>
          </a:p>
          <a:p>
            <a:pPr eaLnBrk="0" fontAlgn="base" hangingPunct="0">
              <a:spcBef>
                <a:spcPct val="0"/>
              </a:spcBef>
              <a:spcAft>
                <a:spcPct val="0"/>
              </a:spcAft>
              <a:buFontTx/>
              <a:buChar char="•"/>
            </a:pPr>
            <a:r>
              <a:rPr lang="en-US" altLang="en-US" sz="2000" b="1" dirty="0">
                <a:solidFill>
                  <a:schemeClr val="accent6"/>
                </a:solidFill>
                <a:latin typeface="+mj-lt"/>
                <a:ea typeface="+mj-lt"/>
                <a:cs typeface="+mj-lt"/>
              </a:rPr>
              <a:t> Problem: </a:t>
            </a:r>
            <a:r>
              <a:rPr lang="en-US" altLang="en-US" sz="1600" dirty="0">
                <a:solidFill>
                  <a:schemeClr val="accent6"/>
                </a:solidFill>
                <a:latin typeface="+mj-lt"/>
                <a:ea typeface="+mj-lt"/>
                <a:cs typeface="+mj-lt"/>
              </a:rPr>
              <a:t>Many systems, such as HVAC (heating, ventilation, and air conditioning) or electronic cooling systems, may not be optimized, resulting in wasted energy or overheating of components.</a:t>
            </a:r>
          </a:p>
          <a:p>
            <a:pPr eaLnBrk="0" fontAlgn="base" hangingPunct="0">
              <a:spcBef>
                <a:spcPct val="0"/>
              </a:spcBef>
              <a:spcAft>
                <a:spcPct val="0"/>
              </a:spcAft>
              <a:buFontTx/>
              <a:buChar char="•"/>
            </a:pPr>
            <a:r>
              <a:rPr lang="en-US" altLang="en-US" sz="2000" b="1" dirty="0">
                <a:solidFill>
                  <a:schemeClr val="accent6"/>
                </a:solidFill>
                <a:latin typeface="+mj-lt"/>
                <a:ea typeface="+mj-lt"/>
                <a:cs typeface="+mj-lt"/>
              </a:rPr>
              <a:t> Solution: </a:t>
            </a:r>
            <a:r>
              <a:rPr lang="en-US" altLang="en-US" sz="1600" dirty="0">
                <a:solidFill>
                  <a:schemeClr val="accent6"/>
                </a:solidFill>
                <a:latin typeface="+mj-lt"/>
                <a:ea typeface="+mj-lt"/>
                <a:cs typeface="+mj-lt"/>
              </a:rPr>
              <a:t>By applying Newton's Law of Cooling, engineers can design more efficient systems that regulate temperature more effectively, improving energy usage and preventing damage to electronic devices or structures.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F088-962F-44EF-D3AC-7DC27920480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1AC743A-33B5-9B0D-2B38-242456108C1A}"/>
              </a:ext>
            </a:extLst>
          </p:cNvPr>
          <p:cNvSpPr>
            <a:spLocks noGrp="1"/>
          </p:cNvSpPr>
          <p:nvPr>
            <p:ph type="title"/>
          </p:nvPr>
        </p:nvSpPr>
        <p:spPr>
          <a:xfrm>
            <a:off x="163132" y="436648"/>
            <a:ext cx="3229076" cy="3298225"/>
          </a:xfrm>
        </p:spPr>
        <p:txBody>
          <a:bodyPr/>
          <a:lstStyle/>
          <a:p>
            <a:pPr algn="ctr"/>
            <a:r>
              <a:rPr lang="en-US" dirty="0">
                <a:ea typeface="+mj-lt"/>
                <a:cs typeface="+mj-lt"/>
              </a:rPr>
              <a:t>How we used all this in our code</a:t>
            </a:r>
            <a:endParaRPr lang="en-US" dirty="0"/>
          </a:p>
        </p:txBody>
      </p:sp>
      <p:sp>
        <p:nvSpPr>
          <p:cNvPr id="5" name="Slide Number Placeholder 4">
            <a:extLst>
              <a:ext uri="{FF2B5EF4-FFF2-40B4-BE49-F238E27FC236}">
                <a16:creationId xmlns:a16="http://schemas.microsoft.com/office/drawing/2014/main" id="{1E4BEF0F-24C3-0C5B-1AFC-E8F22E038AB3}"/>
              </a:ext>
            </a:extLst>
          </p:cNvPr>
          <p:cNvSpPr>
            <a:spLocks noGrp="1"/>
          </p:cNvSpPr>
          <p:nvPr>
            <p:ph type="sldNum" sz="quarter" idx="40"/>
          </p:nvPr>
        </p:nvSpPr>
        <p:spPr/>
        <p:txBody>
          <a:bodyPr/>
          <a:lstStyle/>
          <a:p>
            <a:fld id="{47FEACEE-25B4-4A2D-B147-27296E36371D}" type="slidenum">
              <a:rPr lang="en-US" altLang="zh-CN" smtClean="0"/>
              <a:pPr/>
              <a:t>9</a:t>
            </a:fld>
            <a:endParaRPr lang="en-US" altLang="zh-CN" dirty="0"/>
          </a:p>
        </p:txBody>
      </p:sp>
      <p:sp>
        <p:nvSpPr>
          <p:cNvPr id="2" name="Rectangle 1">
            <a:extLst>
              <a:ext uri="{FF2B5EF4-FFF2-40B4-BE49-F238E27FC236}">
                <a16:creationId xmlns:a16="http://schemas.microsoft.com/office/drawing/2014/main" id="{AD98E588-35C1-87AB-BCF0-563007191703}"/>
              </a:ext>
            </a:extLst>
          </p:cNvPr>
          <p:cNvSpPr>
            <a:spLocks noChangeArrowheads="1"/>
          </p:cNvSpPr>
          <p:nvPr/>
        </p:nvSpPr>
        <p:spPr bwMode="auto">
          <a:xfrm rot="10800000" flipV="1">
            <a:off x="3258354" y="258899"/>
            <a:ext cx="8933645" cy="634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lang="en-US" sz="1400" b="1" dirty="0">
                <a:solidFill>
                  <a:schemeClr val="accent6"/>
                </a:solidFill>
                <a:latin typeface="+mj-lt"/>
                <a:ea typeface="+mj-lt"/>
                <a:cs typeface="+mj-lt"/>
              </a:rPr>
              <a:t>Creating the GUI:</a:t>
            </a:r>
          </a:p>
          <a:p>
            <a:pPr marL="0" lvl="1" eaLnBrk="0" fontAlgn="base" hangingPunct="0">
              <a:spcBef>
                <a:spcPct val="0"/>
              </a:spcBef>
              <a:spcAft>
                <a:spcPct val="0"/>
              </a:spcAft>
            </a:pPr>
            <a:r>
              <a:rPr lang="en-US" sz="1400" dirty="0">
                <a:solidFill>
                  <a:schemeClr val="accent6"/>
                </a:solidFill>
                <a:latin typeface="+mj-lt"/>
                <a:ea typeface="+mj-lt"/>
                <a:cs typeface="+mj-lt"/>
              </a:rPr>
              <a:t>We created a user-friendly graphical interface to allow users to input key parameters:</a:t>
            </a:r>
          </a:p>
          <a:p>
            <a:pPr marL="0" lvl="2" eaLnBrk="0" fontAlgn="base" hangingPunct="0">
              <a:spcBef>
                <a:spcPct val="0"/>
              </a:spcBef>
              <a:spcAft>
                <a:spcPct val="0"/>
              </a:spcAft>
            </a:pPr>
            <a:r>
              <a:rPr lang="en-US" sz="1400" dirty="0">
                <a:solidFill>
                  <a:schemeClr val="accent6"/>
                </a:solidFill>
                <a:latin typeface="+mj-lt"/>
                <a:ea typeface="+mj-lt"/>
                <a:cs typeface="+mj-lt"/>
              </a:rPr>
              <a:t>Initial temperature (T₀)</a:t>
            </a:r>
          </a:p>
          <a:p>
            <a:pPr marL="0" lvl="2" eaLnBrk="0" fontAlgn="base" hangingPunct="0">
              <a:spcBef>
                <a:spcPct val="0"/>
              </a:spcBef>
              <a:spcAft>
                <a:spcPct val="0"/>
              </a:spcAft>
            </a:pPr>
            <a:r>
              <a:rPr lang="en-US" sz="1400" dirty="0">
                <a:solidFill>
                  <a:schemeClr val="accent6"/>
                </a:solidFill>
                <a:latin typeface="+mj-lt"/>
                <a:ea typeface="+mj-lt"/>
                <a:cs typeface="+mj-lt"/>
              </a:rPr>
              <a:t>Environment temperature (</a:t>
            </a:r>
            <a:r>
              <a:rPr lang="en-US" sz="1400" dirty="0" err="1">
                <a:solidFill>
                  <a:schemeClr val="accent6"/>
                </a:solidFill>
                <a:latin typeface="+mj-lt"/>
                <a:ea typeface="+mj-lt"/>
                <a:cs typeface="+mj-lt"/>
              </a:rPr>
              <a:t>T_env</a:t>
            </a:r>
            <a:r>
              <a:rPr lang="en-US" sz="1400" dirty="0">
                <a:solidFill>
                  <a:schemeClr val="accent6"/>
                </a:solidFill>
                <a:latin typeface="+mj-lt"/>
                <a:ea typeface="+mj-lt"/>
                <a:cs typeface="+mj-lt"/>
              </a:rPr>
              <a:t>)</a:t>
            </a:r>
          </a:p>
          <a:p>
            <a:pPr marL="0" lvl="2" eaLnBrk="0" fontAlgn="base" hangingPunct="0">
              <a:spcBef>
                <a:spcPct val="0"/>
              </a:spcBef>
              <a:spcAft>
                <a:spcPct val="0"/>
              </a:spcAft>
            </a:pPr>
            <a:r>
              <a:rPr lang="en-US" sz="1400" dirty="0">
                <a:solidFill>
                  <a:schemeClr val="accent6"/>
                </a:solidFill>
                <a:latin typeface="+mj-lt"/>
                <a:ea typeface="+mj-lt"/>
                <a:cs typeface="+mj-lt"/>
              </a:rPr>
              <a:t>Cooling constant (k)</a:t>
            </a:r>
          </a:p>
          <a:p>
            <a:pPr marL="0" lvl="2" eaLnBrk="0" fontAlgn="base" hangingPunct="0">
              <a:spcBef>
                <a:spcPct val="0"/>
              </a:spcBef>
              <a:spcAft>
                <a:spcPct val="0"/>
              </a:spcAft>
            </a:pPr>
            <a:r>
              <a:rPr lang="en-US" sz="1400" dirty="0">
                <a:solidFill>
                  <a:schemeClr val="accent6"/>
                </a:solidFill>
                <a:latin typeface="+mj-lt"/>
                <a:ea typeface="+mj-lt"/>
                <a:cs typeface="+mj-lt"/>
              </a:rPr>
              <a:t>Final time (</a:t>
            </a:r>
            <a:r>
              <a:rPr lang="en-US" sz="1400" dirty="0" err="1">
                <a:solidFill>
                  <a:schemeClr val="accent6"/>
                </a:solidFill>
                <a:latin typeface="+mj-lt"/>
                <a:ea typeface="+mj-lt"/>
                <a:cs typeface="+mj-lt"/>
              </a:rPr>
              <a:t>t_final</a:t>
            </a:r>
            <a:r>
              <a:rPr lang="en-US" sz="1400" dirty="0">
                <a:solidFill>
                  <a:schemeClr val="accent6"/>
                </a:solidFill>
                <a:latin typeface="+mj-lt"/>
                <a:ea typeface="+mj-lt"/>
                <a:cs typeface="+mj-lt"/>
              </a:rPr>
              <a:t>)</a:t>
            </a:r>
          </a:p>
          <a:p>
            <a:pPr marL="0" lvl="1" eaLnBrk="0" fontAlgn="base" hangingPunct="0">
              <a:spcBef>
                <a:spcPct val="0"/>
              </a:spcBef>
              <a:spcAft>
                <a:spcPct val="0"/>
              </a:spcAft>
            </a:pPr>
            <a:r>
              <a:rPr lang="en-US" sz="1400" dirty="0">
                <a:solidFill>
                  <a:schemeClr val="accent6"/>
                </a:solidFill>
                <a:latin typeface="+mj-lt"/>
                <a:ea typeface="+mj-lt"/>
                <a:cs typeface="+mj-lt"/>
              </a:rPr>
              <a:t>The user can select different numerical methods (like Forward Euler, RK4, and Exact Solution) to see how the temperature changes over time.</a:t>
            </a:r>
          </a:p>
          <a:p>
            <a:pPr marL="285750" indent="-285750" eaLnBrk="0" fontAlgn="base" hangingPunct="0">
              <a:spcBef>
                <a:spcPct val="0"/>
              </a:spcBef>
              <a:spcAft>
                <a:spcPct val="0"/>
              </a:spcAft>
              <a:buFont typeface="Arial" panose="020B0604020202020204" pitchFamily="34" charset="0"/>
              <a:buChar char="•"/>
            </a:pPr>
            <a:r>
              <a:rPr lang="en-US" sz="1400" b="1" dirty="0">
                <a:solidFill>
                  <a:schemeClr val="accent6"/>
                </a:solidFill>
                <a:latin typeface="+mj-lt"/>
                <a:ea typeface="+mj-lt"/>
                <a:cs typeface="+mj-lt"/>
              </a:rPr>
              <a:t>Defining the Cooling Process:</a:t>
            </a:r>
          </a:p>
          <a:p>
            <a:pPr marL="0" lvl="1" eaLnBrk="0" fontAlgn="base" hangingPunct="0">
              <a:spcBef>
                <a:spcPct val="0"/>
              </a:spcBef>
              <a:spcAft>
                <a:spcPct val="0"/>
              </a:spcAft>
            </a:pPr>
            <a:r>
              <a:rPr lang="en-US" sz="1400" dirty="0">
                <a:solidFill>
                  <a:schemeClr val="accent6"/>
                </a:solidFill>
                <a:latin typeface="+mj-lt"/>
                <a:ea typeface="+mj-lt"/>
                <a:cs typeface="+mj-lt"/>
              </a:rPr>
              <a:t>We used Newton's Law of Cooling, which states that the rate of temperature change is proportional to the difference between the temperature of an object and the ambient temperature.</a:t>
            </a:r>
          </a:p>
          <a:p>
            <a:pPr marL="0" lvl="1" eaLnBrk="0" fontAlgn="base" hangingPunct="0">
              <a:spcBef>
                <a:spcPct val="0"/>
              </a:spcBef>
              <a:spcAft>
                <a:spcPct val="0"/>
              </a:spcAft>
            </a:pPr>
            <a:r>
              <a:rPr lang="en-US" sz="1400" dirty="0">
                <a:solidFill>
                  <a:schemeClr val="accent6"/>
                </a:solidFill>
                <a:latin typeface="+mj-lt"/>
                <a:ea typeface="+mj-lt"/>
                <a:cs typeface="+mj-lt"/>
              </a:rPr>
              <a:t>The equation used in the code is:</a:t>
            </a:r>
          </a:p>
          <a:p>
            <a:pPr marL="0" lvl="1" eaLnBrk="0" fontAlgn="base" hangingPunct="0">
              <a:spcBef>
                <a:spcPct val="0"/>
              </a:spcBef>
              <a:spcAft>
                <a:spcPct val="0"/>
              </a:spcAft>
            </a:pPr>
            <a:r>
              <a:rPr lang="en-US" sz="1400" dirty="0">
                <a:solidFill>
                  <a:schemeClr val="accent6"/>
                </a:solidFill>
                <a:latin typeface="+mj-lt"/>
                <a:ea typeface="+mj-lt"/>
                <a:cs typeface="+mj-lt"/>
              </a:rPr>
              <a:t>The GUI allows users to input values for T₀, </a:t>
            </a:r>
            <a:r>
              <a:rPr lang="en-US" sz="1400" dirty="0" err="1">
                <a:solidFill>
                  <a:schemeClr val="accent6"/>
                </a:solidFill>
                <a:latin typeface="+mj-lt"/>
                <a:ea typeface="+mj-lt"/>
                <a:cs typeface="+mj-lt"/>
              </a:rPr>
              <a:t>T_env</a:t>
            </a:r>
            <a:r>
              <a:rPr lang="en-US" sz="1400" dirty="0">
                <a:solidFill>
                  <a:schemeClr val="accent6"/>
                </a:solidFill>
                <a:latin typeface="+mj-lt"/>
                <a:ea typeface="+mj-lt"/>
                <a:cs typeface="+mj-lt"/>
              </a:rPr>
              <a:t>, and k to solve the equation for the temperature over time.</a:t>
            </a:r>
          </a:p>
          <a:p>
            <a:pPr marL="285750" indent="-285750" eaLnBrk="0" fontAlgn="base" hangingPunct="0">
              <a:spcBef>
                <a:spcPct val="0"/>
              </a:spcBef>
              <a:spcAft>
                <a:spcPct val="0"/>
              </a:spcAft>
              <a:buFont typeface="Arial" panose="020B0604020202020204" pitchFamily="34" charset="0"/>
              <a:buChar char="•"/>
            </a:pPr>
            <a:r>
              <a:rPr lang="en-US" sz="1400" b="1" dirty="0">
                <a:solidFill>
                  <a:schemeClr val="accent6"/>
                </a:solidFill>
                <a:latin typeface="+mj-lt"/>
                <a:ea typeface="+mj-lt"/>
                <a:cs typeface="+mj-lt"/>
              </a:rPr>
              <a:t>Numerical Methods Implementation:</a:t>
            </a:r>
          </a:p>
          <a:p>
            <a:pPr marL="0" lvl="1" eaLnBrk="0" fontAlgn="base" hangingPunct="0">
              <a:spcBef>
                <a:spcPct val="0"/>
              </a:spcBef>
              <a:spcAft>
                <a:spcPct val="0"/>
              </a:spcAft>
            </a:pPr>
            <a:r>
              <a:rPr lang="en-US" sz="1400" dirty="0">
                <a:solidFill>
                  <a:schemeClr val="accent6"/>
                </a:solidFill>
                <a:latin typeface="+mj-lt"/>
                <a:ea typeface="+mj-lt"/>
                <a:cs typeface="+mj-lt"/>
              </a:rPr>
              <a:t>We implemented various numerical methods like:</a:t>
            </a:r>
          </a:p>
          <a:p>
            <a:pPr marL="0" lvl="2" eaLnBrk="0" fontAlgn="base" hangingPunct="0">
              <a:spcBef>
                <a:spcPct val="0"/>
              </a:spcBef>
              <a:spcAft>
                <a:spcPct val="0"/>
              </a:spcAft>
            </a:pPr>
            <a:r>
              <a:rPr lang="en-US" sz="1400" dirty="0">
                <a:solidFill>
                  <a:schemeClr val="accent6"/>
                </a:solidFill>
                <a:latin typeface="+mj-lt"/>
                <a:ea typeface="+mj-lt"/>
                <a:cs typeface="+mj-lt"/>
              </a:rPr>
              <a:t>Euler methods (Forward Euler, Modified Euler, Backward Euler)</a:t>
            </a:r>
          </a:p>
          <a:p>
            <a:pPr marL="0" lvl="2" eaLnBrk="0" fontAlgn="base" hangingPunct="0">
              <a:spcBef>
                <a:spcPct val="0"/>
              </a:spcBef>
              <a:spcAft>
                <a:spcPct val="0"/>
              </a:spcAft>
            </a:pPr>
            <a:r>
              <a:rPr lang="en-US" sz="1400" dirty="0">
                <a:solidFill>
                  <a:schemeClr val="accent6"/>
                </a:solidFill>
                <a:latin typeface="+mj-lt"/>
                <a:ea typeface="+mj-lt"/>
                <a:cs typeface="+mj-lt"/>
              </a:rPr>
              <a:t>Runge-</a:t>
            </a:r>
            <a:r>
              <a:rPr lang="en-US" sz="1400" dirty="0" err="1">
                <a:solidFill>
                  <a:schemeClr val="accent6"/>
                </a:solidFill>
                <a:latin typeface="+mj-lt"/>
                <a:ea typeface="+mj-lt"/>
                <a:cs typeface="+mj-lt"/>
              </a:rPr>
              <a:t>Kutta</a:t>
            </a:r>
            <a:r>
              <a:rPr lang="en-US" sz="1400" dirty="0">
                <a:solidFill>
                  <a:schemeClr val="accent6"/>
                </a:solidFill>
                <a:latin typeface="+mj-lt"/>
                <a:ea typeface="+mj-lt"/>
                <a:cs typeface="+mj-lt"/>
              </a:rPr>
              <a:t> methods (RK2, RK4)</a:t>
            </a:r>
          </a:p>
          <a:p>
            <a:pPr marL="0" lvl="2" eaLnBrk="0" fontAlgn="base" hangingPunct="0">
              <a:spcBef>
                <a:spcPct val="0"/>
              </a:spcBef>
              <a:spcAft>
                <a:spcPct val="0"/>
              </a:spcAft>
            </a:pPr>
            <a:r>
              <a:rPr lang="en-US" sz="1400" dirty="0">
                <a:solidFill>
                  <a:schemeClr val="accent6"/>
                </a:solidFill>
                <a:latin typeface="+mj-lt"/>
                <a:ea typeface="+mj-lt"/>
                <a:cs typeface="+mj-lt"/>
              </a:rPr>
              <a:t>Adams-Bashforth and Adams-Moulton</a:t>
            </a:r>
          </a:p>
          <a:p>
            <a:pPr marL="0" lvl="1" eaLnBrk="0" fontAlgn="base" hangingPunct="0">
              <a:spcBef>
                <a:spcPct val="0"/>
              </a:spcBef>
              <a:spcAft>
                <a:spcPct val="0"/>
              </a:spcAft>
            </a:pPr>
            <a:r>
              <a:rPr lang="en-US" sz="1400" dirty="0">
                <a:solidFill>
                  <a:schemeClr val="accent6"/>
                </a:solidFill>
                <a:latin typeface="+mj-lt"/>
                <a:ea typeface="+mj-lt"/>
                <a:cs typeface="+mj-lt"/>
              </a:rPr>
              <a:t>Each of these methods approximates the solution to the differential equation, and users can select one from the GUI to see how the temperature changes over time.</a:t>
            </a:r>
          </a:p>
          <a:p>
            <a:pPr marL="285750" indent="-285750" eaLnBrk="0" fontAlgn="base" hangingPunct="0">
              <a:spcBef>
                <a:spcPct val="0"/>
              </a:spcBef>
              <a:spcAft>
                <a:spcPct val="0"/>
              </a:spcAft>
              <a:buFont typeface="Arial" panose="020B0604020202020204" pitchFamily="34" charset="0"/>
              <a:buChar char="•"/>
            </a:pPr>
            <a:r>
              <a:rPr lang="en-US" sz="1400" b="1" dirty="0">
                <a:solidFill>
                  <a:schemeClr val="accent6"/>
                </a:solidFill>
                <a:latin typeface="+mj-lt"/>
                <a:ea typeface="+mj-lt"/>
                <a:cs typeface="+mj-lt"/>
              </a:rPr>
              <a:t>Exact Solution:</a:t>
            </a:r>
          </a:p>
          <a:p>
            <a:pPr marL="0" lvl="1" eaLnBrk="0" fontAlgn="base" hangingPunct="0">
              <a:spcBef>
                <a:spcPct val="0"/>
              </a:spcBef>
              <a:spcAft>
                <a:spcPct val="0"/>
              </a:spcAft>
            </a:pPr>
            <a:r>
              <a:rPr lang="en-US" sz="1400" dirty="0">
                <a:solidFill>
                  <a:schemeClr val="accent6"/>
                </a:solidFill>
                <a:latin typeface="+mj-lt"/>
                <a:ea typeface="+mj-lt"/>
                <a:cs typeface="+mj-lt"/>
              </a:rPr>
              <a:t>We also included the Exact Solution to compare the results from the numerical methods with the theoretical solution given by:</a:t>
            </a:r>
          </a:p>
          <a:p>
            <a:pPr marL="0" lvl="1" eaLnBrk="0" fontAlgn="base" hangingPunct="0">
              <a:spcBef>
                <a:spcPct val="0"/>
              </a:spcBef>
              <a:spcAft>
                <a:spcPct val="0"/>
              </a:spcAft>
            </a:pPr>
            <a:r>
              <a:rPr lang="en-US" sz="1400" dirty="0">
                <a:solidFill>
                  <a:schemeClr val="accent6"/>
                </a:solidFill>
                <a:latin typeface="+mj-lt"/>
                <a:ea typeface="+mj-lt"/>
                <a:cs typeface="+mj-lt"/>
              </a:rPr>
              <a:t>This allows the user to see how well the numerical methods approximate the exact solution.</a:t>
            </a:r>
          </a:p>
          <a:p>
            <a:pPr marL="285750" indent="-285750" eaLnBrk="0" fontAlgn="base" hangingPunct="0">
              <a:spcBef>
                <a:spcPct val="0"/>
              </a:spcBef>
              <a:spcAft>
                <a:spcPct val="0"/>
              </a:spcAft>
              <a:buFont typeface="Arial" panose="020B0604020202020204" pitchFamily="34" charset="0"/>
              <a:buChar char="•"/>
            </a:pPr>
            <a:r>
              <a:rPr lang="en-US" sz="1400" b="1" dirty="0">
                <a:solidFill>
                  <a:schemeClr val="accent6"/>
                </a:solidFill>
                <a:latin typeface="+mj-lt"/>
                <a:ea typeface="+mj-lt"/>
                <a:cs typeface="+mj-lt"/>
              </a:rPr>
              <a:t>Results and Visualization:</a:t>
            </a:r>
          </a:p>
          <a:p>
            <a:pPr marL="0" lvl="1" eaLnBrk="0" fontAlgn="base" hangingPunct="0">
              <a:spcBef>
                <a:spcPct val="0"/>
              </a:spcBef>
              <a:spcAft>
                <a:spcPct val="0"/>
              </a:spcAft>
            </a:pPr>
            <a:r>
              <a:rPr lang="en-US" sz="1400" dirty="0">
                <a:solidFill>
                  <a:schemeClr val="accent6"/>
                </a:solidFill>
                <a:latin typeface="+mj-lt"/>
                <a:ea typeface="+mj-lt"/>
                <a:cs typeface="+mj-lt"/>
              </a:rPr>
              <a:t>Once a method is selected and parameters are provided, the GUI displays the final temperature and plots the temperature over time.</a:t>
            </a:r>
          </a:p>
          <a:p>
            <a:pPr marL="0" lvl="1" eaLnBrk="0" fontAlgn="base" hangingPunct="0">
              <a:spcBef>
                <a:spcPct val="0"/>
              </a:spcBef>
              <a:spcAft>
                <a:spcPct val="0"/>
              </a:spcAft>
            </a:pPr>
            <a:r>
              <a:rPr lang="en-US" sz="1400" dirty="0">
                <a:solidFill>
                  <a:schemeClr val="accent6"/>
                </a:solidFill>
                <a:latin typeface="+mj-lt"/>
                <a:ea typeface="+mj-lt"/>
                <a:cs typeface="+mj-lt"/>
              </a:rPr>
              <a:t>The results are displayed in a text box showing the final temperature after the selected time, and a plot is generated to visualize how the temperature changes.</a:t>
            </a:r>
          </a:p>
        </p:txBody>
      </p:sp>
      <p:pic>
        <p:nvPicPr>
          <p:cNvPr id="6" name="Picture Placeholder 5">
            <a:extLst>
              <a:ext uri="{FF2B5EF4-FFF2-40B4-BE49-F238E27FC236}">
                <a16:creationId xmlns:a16="http://schemas.microsoft.com/office/drawing/2014/main" id="{94B3DD15-47E4-4159-32CE-38B7A3E39603}"/>
              </a:ext>
            </a:extLst>
          </p:cNvPr>
          <p:cNvPicPr>
            <a:picLocks noChangeAspect="1"/>
          </p:cNvPicPr>
          <p:nvPr/>
        </p:nvPicPr>
        <p:blipFill>
          <a:blip r:embed="rId3"/>
          <a:srcRect l="12049" r="12049"/>
          <a:stretch>
            <a:fillRect/>
          </a:stretch>
        </p:blipFill>
        <p:spPr>
          <a:xfrm>
            <a:off x="660400" y="2679700"/>
            <a:ext cx="2489200" cy="2273300"/>
          </a:xfrm>
          <a:prstGeom prst="hexagon">
            <a:avLst>
              <a:gd name="adj" fmla="val 28349"/>
              <a:gd name="vf" fmla="val 115470"/>
            </a:avLst>
          </a:prstGeom>
        </p:spPr>
      </p:pic>
    </p:spTree>
    <p:extLst>
      <p:ext uri="{BB962C8B-B14F-4D97-AF65-F5344CB8AC3E}">
        <p14:creationId xmlns:p14="http://schemas.microsoft.com/office/powerpoint/2010/main" val="1668203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0D8C9A-C895-482B-B501-694996FFDE4D}">
  <ds:schemaRefs>
    <ds:schemaRef ds:uri="http://schemas.microsoft.com/sharepoint/v3/contenttype/forms"/>
  </ds:schemaRefs>
</ds:datastoreItem>
</file>

<file path=customXml/itemProps3.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0</TotalTime>
  <Words>1366</Words>
  <Application>Microsoft Office PowerPoint</Application>
  <PresentationFormat>Widescreen</PresentationFormat>
  <Paragraphs>120</Paragraphs>
  <Slides>12</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等线</vt:lpstr>
      <vt:lpstr>Abadi</vt:lpstr>
      <vt:lpstr>Arial</vt:lpstr>
      <vt:lpstr>Berlin Sans FB</vt:lpstr>
      <vt:lpstr>Calibri</vt:lpstr>
      <vt:lpstr>Posterama</vt:lpstr>
      <vt:lpstr>Posterama Text Black</vt:lpstr>
      <vt:lpstr>Posterama Text SemiBold</vt:lpstr>
      <vt:lpstr>Times New Roman</vt:lpstr>
      <vt:lpstr>Wingdings</vt:lpstr>
      <vt:lpstr>Custom</vt:lpstr>
      <vt:lpstr>Analysis and Application of Newton’s law of cooling using numerical methods </vt:lpstr>
      <vt:lpstr>Agenda</vt:lpstr>
      <vt:lpstr>Introduction</vt:lpstr>
      <vt:lpstr>Explain Newotn’s Law of cooling</vt:lpstr>
      <vt:lpstr>PowerPoint Presentation</vt:lpstr>
      <vt:lpstr>PowerPoint Presentation</vt:lpstr>
      <vt:lpstr> Practical Applications of   Newton's Law of Cooling:</vt:lpstr>
      <vt:lpstr>Problems Newotn’s law solve it</vt:lpstr>
      <vt:lpstr>How we used all this in our code</vt:lpstr>
      <vt:lpstr>Conclusion</vt:lpstr>
      <vt:lpstr>Our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2023-09-14T06:03:51Z</dcterms:created>
  <dcterms:modified xsi:type="dcterms:W3CDTF">2025-04-07T17:13:27Z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